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753600" cy="7315200"/>
  <p:notesSz cx="6858000" cy="9144000"/>
  <p:embeddedFontLst>
    <p:embeddedFont>
      <p:font typeface="Sanchez" charset="0"/>
      <p:regular r:id="rId28"/>
      <p:italic r:id="rId29"/>
    </p:embeddedFont>
    <p:embeddedFont>
      <p:font typeface="Montserrat Light" charset="0"/>
      <p:regular r:id="rId30"/>
      <p:bold r:id="rId31"/>
      <p:italic r:id="rId32"/>
      <p:boldItalic r:id="rId33"/>
    </p:embeddedFont>
    <p:embeddedFont>
      <p:font typeface="Arimo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Montserrat Classic" charset="0"/>
      <p:regular r:id="rId42"/>
      <p:bold r:id="rId43"/>
    </p:embeddedFont>
    <p:embeddedFont>
      <p:font typeface="Open Sans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2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4987" y="2485243"/>
            <a:ext cx="8663627" cy="2344713"/>
            <a:chOff x="0" y="0"/>
            <a:chExt cx="11551502" cy="3126284"/>
          </a:xfrm>
        </p:grpSpPr>
        <p:sp>
          <p:nvSpPr>
            <p:cNvPr id="3" name="TextBox 3"/>
            <p:cNvSpPr txBox="1"/>
            <p:nvPr/>
          </p:nvSpPr>
          <p:spPr>
            <a:xfrm>
              <a:off x="1050235" y="-38100"/>
              <a:ext cx="9451031" cy="461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0" i="0" spc="231">
                  <a:solidFill>
                    <a:srgbClr val="8A7D63"/>
                  </a:solidFill>
                  <a:latin typeface="Montserrat Classic"/>
                </a:rPr>
                <a:t>GICELLI PAIXÃO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29396"/>
              <a:ext cx="11551502" cy="2196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8000" b="1" i="0" spc="560">
                  <a:solidFill>
                    <a:srgbClr val="D9DFDB"/>
                  </a:solidFill>
                  <a:latin typeface="Montserrat Classic"/>
                </a:rPr>
                <a:t>III WORKSHOP</a:t>
              </a:r>
            </a:p>
            <a:p>
              <a:pPr algn="ctr">
                <a:lnSpc>
                  <a:spcPts val="3888"/>
                </a:lnSpc>
              </a:pPr>
              <a:r>
                <a:rPr lang="en-US" sz="3600" b="1" i="0" spc="252">
                  <a:solidFill>
                    <a:srgbClr val="D9DFDB"/>
                  </a:solidFill>
                  <a:latin typeface="Montserrat Classic"/>
                </a:rPr>
                <a:t>ADVOCACIA TRABALHISTA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8427" y="6507690"/>
            <a:ext cx="9970455" cy="459592"/>
            <a:chOff x="0" y="0"/>
            <a:chExt cx="13293940" cy="612789"/>
          </a:xfrm>
        </p:grpSpPr>
        <p:sp>
          <p:nvSpPr>
            <p:cNvPr id="6" name="TextBox 6"/>
            <p:cNvSpPr txBox="1"/>
            <p:nvPr/>
          </p:nvSpPr>
          <p:spPr>
            <a:xfrm>
              <a:off x="2212276" y="259094"/>
              <a:ext cx="8869388" cy="353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b="0" i="0" spc="112">
                  <a:solidFill>
                    <a:srgbClr val="D9DFDB"/>
                  </a:solidFill>
                  <a:latin typeface="Montserrat Classic"/>
                </a:rPr>
                <a:t>Outubro - 2019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8A7D6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481260" y="731520"/>
            <a:ext cx="791080" cy="790995"/>
            <a:chOff x="0" y="0"/>
            <a:chExt cx="1054773" cy="1054659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57805" y="-156623"/>
            <a:ext cx="7315200" cy="7628446"/>
          </a:xfrm>
          <a:prstGeom prst="rect">
            <a:avLst/>
          </a:prstGeom>
          <a:solidFill>
            <a:srgbClr val="8A7D6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</a:blip>
          <a:srcRect l="35080" r="36966"/>
          <a:stretch>
            <a:fillRect/>
          </a:stretch>
        </p:blipFill>
        <p:spPr>
          <a:xfrm>
            <a:off x="0" y="-97645"/>
            <a:ext cx="3305338" cy="787823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490720" y="687292"/>
            <a:ext cx="4423865" cy="5940615"/>
            <a:chOff x="0" y="0"/>
            <a:chExt cx="5898487" cy="79208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"/>
              <a:ext cx="5898487" cy="2658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212932"/>
                  </a:solidFill>
                  <a:latin typeface="Montserrat Classic"/>
                </a:rPr>
                <a:t>São milhões de clientes em potencial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84576"/>
              <a:ext cx="5650455" cy="853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212932"/>
                  </a:solidFill>
                  <a:latin typeface="Montserrat Classic"/>
                </a:rPr>
                <a:t>QUE PRECISAM DAS SUAS SOLUÇÕES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317830"/>
              <a:ext cx="5650455" cy="360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b="0" i="0" spc="18">
                  <a:solidFill>
                    <a:srgbClr val="212932"/>
                  </a:solidFill>
                  <a:latin typeface="Montserrat Light"/>
                </a:rPr>
                <a:t>ENQUANTO EXISTIR TRABALHO</a:t>
              </a:r>
            </a:p>
            <a:p>
              <a:pPr algn="r">
                <a:lnSpc>
                  <a:spcPts val="2700"/>
                </a:lnSpc>
              </a:pPr>
              <a:r>
                <a:rPr lang="en-US" sz="1800" b="0" i="0" spc="18">
                  <a:solidFill>
                    <a:srgbClr val="212932"/>
                  </a:solidFill>
                  <a:latin typeface="Montserrat Light"/>
                </a:rPr>
                <a:t>NOSSA PROFISSÃO SERÁ ESSENCIAL. E se depender da promessa de Deus, o trabalho só cessa com a morte do homem ou o fim do mundo.</a:t>
              </a:r>
            </a:p>
            <a:p>
              <a:pPr algn="r">
                <a:lnSpc>
                  <a:spcPts val="1800"/>
                </a:lnSpc>
              </a:pPr>
              <a:r>
                <a:rPr lang="en-US" sz="1200" b="0" i="0" spc="12">
                  <a:solidFill>
                    <a:srgbClr val="212932"/>
                  </a:solidFill>
                  <a:latin typeface="Montserrat Light"/>
                </a:rPr>
                <a:t>"No suor do teu rosto comerás o teu pão, até que te tornes à terra; porque dela foste tomado; porquanto és pó e em pó te tornarás"Gênesis 3:19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40" y="731520"/>
            <a:ext cx="791080" cy="790995"/>
            <a:chOff x="0" y="0"/>
            <a:chExt cx="1054773" cy="1054659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7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2343" y="1554152"/>
            <a:ext cx="6748914" cy="3759856"/>
            <a:chOff x="0" y="0"/>
            <a:chExt cx="8998552" cy="50131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645836" y="0"/>
              <a:ext cx="1706880" cy="1706880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103240" y="3232178"/>
              <a:ext cx="6792071" cy="1780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vou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te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mostrar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como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conquistar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esses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clientes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,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quais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os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tipos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de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trabalho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que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podem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ser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prestados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e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quais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os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meios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de se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fazer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isso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 com </a:t>
              </a:r>
              <a:r>
                <a:rPr lang="en-US" sz="1800" b="0" i="0" spc="18" dirty="0" err="1">
                  <a:solidFill>
                    <a:srgbClr val="212932"/>
                  </a:solidFill>
                  <a:latin typeface="Montserrat Light"/>
                </a:rPr>
                <a:t>ética</a:t>
              </a:r>
              <a:r>
                <a:rPr lang="en-US" sz="1800" b="0" i="0" spc="18" dirty="0">
                  <a:solidFill>
                    <a:srgbClr val="212932"/>
                  </a:solidFill>
                  <a:latin typeface="Montserrat Light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98701"/>
              <a:ext cx="8998552" cy="807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8"/>
                </a:lnSpc>
              </a:pPr>
              <a:r>
                <a:rPr lang="en-US" sz="3800" b="1" i="0" spc="110">
                  <a:solidFill>
                    <a:srgbClr val="212932"/>
                  </a:solidFill>
                  <a:latin typeface="Montserrat Classic"/>
                </a:rPr>
                <a:t>PRÓXIMA AULA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21293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212932"/>
                  </a:solidFill>
                  <a:latin typeface="Montserrat Classic"/>
                </a:rPr>
                <a:t>Gicelli Paixão 2019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583" r="55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579" y="536871"/>
            <a:ext cx="8130443" cy="6241459"/>
            <a:chOff x="0" y="0"/>
            <a:chExt cx="10840590" cy="8321945"/>
          </a:xfrm>
        </p:grpSpPr>
        <p:sp>
          <p:nvSpPr>
            <p:cNvPr id="3" name="TextBox 3"/>
            <p:cNvSpPr txBox="1"/>
            <p:nvPr/>
          </p:nvSpPr>
          <p:spPr>
            <a:xfrm>
              <a:off x="1529828" y="1928667"/>
              <a:ext cx="7780934" cy="853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WORKSHOP TRABALHISTA</a:t>
              </a:r>
            </a:p>
            <a:p>
              <a:pPr algn="ctr"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AULA 2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29828" y="7902421"/>
              <a:ext cx="7780934" cy="41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b="0" i="0" spc="18">
                  <a:solidFill>
                    <a:srgbClr val="D9DFDB"/>
                  </a:solidFill>
                  <a:latin typeface="Montserrat Light"/>
                </a:rPr>
                <a:t>GICELLI PAIXÃO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9828" y="7073009"/>
              <a:ext cx="7780934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r>
                <a:rPr lang="en-US" sz="1760" b="0" i="0" spc="193">
                  <a:solidFill>
                    <a:srgbClr val="D9DFDB"/>
                  </a:solidFill>
                  <a:latin typeface="Montserrat Classic"/>
                </a:rPr>
                <a:t>DICAS E FERRAMENTAS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192119"/>
              <a:ext cx="10840590" cy="3002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8000" b="1" i="0" spc="560">
                  <a:solidFill>
                    <a:srgbClr val="8A7D63"/>
                  </a:solidFill>
                  <a:latin typeface="Montserrat Classic"/>
                </a:rPr>
                <a:t>MÃO NA MASSA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2877965" y="6601434"/>
              <a:ext cx="5084660" cy="69967"/>
            </a:xfrm>
            <a:prstGeom prst="rect">
              <a:avLst/>
            </a:prstGeom>
            <a:solidFill>
              <a:srgbClr val="8A7D63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4892909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70413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583" r="55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2061010"/>
            <a:ext cx="9204960" cy="3514718"/>
            <a:chOff x="0" y="0"/>
            <a:chExt cx="12273280" cy="4686290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9607606" cy="549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2"/>
                </a:lnSpc>
              </a:pPr>
              <a:r>
                <a:rPr lang="en-US" sz="2702" b="1" i="0" spc="199">
                  <a:solidFill>
                    <a:srgbClr val="D9DFDB"/>
                  </a:solidFill>
                  <a:latin typeface="Montserrat Classic"/>
                </a:rPr>
                <a:t>AULA 2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149418"/>
              <a:ext cx="12273280" cy="2437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36"/>
                </a:lnSpc>
              </a:pPr>
              <a:r>
                <a:rPr lang="en-US" sz="5600" b="1" i="0" spc="162">
                  <a:solidFill>
                    <a:srgbClr val="8A7D63"/>
                  </a:solidFill>
                  <a:latin typeface="Montserrat Classic"/>
                </a:rPr>
                <a:t>OU VOCÊ ESCOLHE</a:t>
              </a:r>
            </a:p>
            <a:p>
              <a:pPr>
                <a:lnSpc>
                  <a:spcPts val="7336"/>
                </a:lnSpc>
              </a:pPr>
              <a:r>
                <a:rPr lang="en-US" sz="5600" b="1" i="0" spc="162">
                  <a:solidFill>
                    <a:srgbClr val="8A7D63"/>
                  </a:solidFill>
                  <a:latin typeface="Montserrat Classic"/>
                </a:rPr>
                <a:t>OU VOCÊ É ESCOLHIDO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152644"/>
              <a:ext cx="9607606" cy="533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65"/>
                </a:lnSpc>
              </a:pPr>
              <a:r>
                <a:rPr lang="en-US" sz="2264" b="0" i="0" spc="249">
                  <a:solidFill>
                    <a:srgbClr val="D9DFDB"/>
                  </a:solidFill>
                  <a:latin typeface="Montserrat Classic"/>
                </a:rPr>
                <a:t>O QUE PREFERE?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8A7D6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D9DFDB"/>
                  </a:solidFill>
                  <a:latin typeface="Montserrat Classic"/>
                </a:rPr>
                <a:t>GICELLI PAIXÃOO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8640" y="731520"/>
            <a:ext cx="791080" cy="790995"/>
            <a:chOff x="0" y="0"/>
            <a:chExt cx="1054773" cy="105465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160" y="-144727"/>
            <a:ext cx="6827520" cy="7773161"/>
          </a:xfrm>
          <a:prstGeom prst="rect">
            <a:avLst/>
          </a:prstGeom>
          <a:solidFill>
            <a:srgbClr val="8A7D6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</a:blip>
          <a:srcRect l="32643" r="32643"/>
          <a:stretch>
            <a:fillRect/>
          </a:stretch>
        </p:blipFill>
        <p:spPr>
          <a:xfrm>
            <a:off x="0" y="-124407"/>
            <a:ext cx="4080500" cy="783164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07690" y="526326"/>
            <a:ext cx="3791909" cy="6262547"/>
          </a:xfrm>
          <a:prstGeom prst="rect">
            <a:avLst/>
          </a:prstGeom>
          <a:solidFill>
            <a:srgbClr val="212932"/>
          </a:solidFill>
        </p:spPr>
      </p:sp>
      <p:grpSp>
        <p:nvGrpSpPr>
          <p:cNvPr id="5" name="Group 5"/>
          <p:cNvGrpSpPr/>
          <p:nvPr/>
        </p:nvGrpSpPr>
        <p:grpSpPr>
          <a:xfrm>
            <a:off x="1049090" y="2681197"/>
            <a:ext cx="2998321" cy="1952806"/>
            <a:chOff x="0" y="0"/>
            <a:chExt cx="3997762" cy="2603741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3997762" cy="1764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92"/>
                </a:lnSpc>
              </a:pPr>
              <a:r>
                <a:rPr lang="en-US" sz="4200" b="1" i="0" spc="37">
                  <a:solidFill>
                    <a:srgbClr val="D9DFDB"/>
                  </a:solidFill>
                  <a:latin typeface="Montserrat Classic"/>
                </a:rPr>
                <a:t>Tenha em mãos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77021"/>
              <a:ext cx="3997762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 b="1" i="0" spc="155">
                  <a:solidFill>
                    <a:srgbClr val="8A7D63"/>
                  </a:solidFill>
                  <a:latin typeface="Montserrat Classic"/>
                </a:rPr>
                <a:t>materiais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42985" y="1796581"/>
            <a:ext cx="2861560" cy="674044"/>
            <a:chOff x="0" y="0"/>
            <a:chExt cx="3815413" cy="898726"/>
          </a:xfrm>
        </p:grpSpPr>
        <p:sp>
          <p:nvSpPr>
            <p:cNvPr id="9" name="TextBox 9"/>
            <p:cNvSpPr txBox="1"/>
            <p:nvPr/>
          </p:nvSpPr>
          <p:spPr>
            <a:xfrm>
              <a:off x="0" y="479202"/>
              <a:ext cx="3815413" cy="41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815413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D9DFDB"/>
                  </a:solidFill>
                  <a:latin typeface="Montserrat Classic"/>
                </a:rPr>
                <a:t>PAPEL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742985" y="3371378"/>
            <a:ext cx="2861560" cy="674044"/>
            <a:chOff x="0" y="0"/>
            <a:chExt cx="3815413" cy="89872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479202"/>
              <a:ext cx="3815413" cy="41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815413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D9DFDB"/>
                  </a:solidFill>
                  <a:latin typeface="Montserrat Classic"/>
                </a:rPr>
                <a:t>LÁPIS E BORRACHA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742985" y="5016850"/>
            <a:ext cx="2861560" cy="674044"/>
            <a:chOff x="0" y="0"/>
            <a:chExt cx="3815413" cy="89872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9202"/>
              <a:ext cx="3815413" cy="41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815413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D9DFDB"/>
                  </a:solidFill>
                  <a:latin typeface="Montserrat Classic"/>
                </a:rPr>
                <a:t>CANETA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1680" y="400448"/>
            <a:ext cx="2426505" cy="24265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04545" y="2681197"/>
            <a:ext cx="1361440" cy="136144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8480" y="3276600"/>
            <a:ext cx="863600" cy="863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04545" y="4534907"/>
            <a:ext cx="1600316" cy="22539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7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2343" y="3107153"/>
            <a:ext cx="6748914" cy="2181455"/>
            <a:chOff x="0" y="0"/>
            <a:chExt cx="8998552" cy="2908607"/>
          </a:xfrm>
        </p:grpSpPr>
        <p:sp>
          <p:nvSpPr>
            <p:cNvPr id="3" name="TextBox 3"/>
            <p:cNvSpPr txBox="1"/>
            <p:nvPr/>
          </p:nvSpPr>
          <p:spPr>
            <a:xfrm>
              <a:off x="1103240" y="2035270"/>
              <a:ext cx="6792071" cy="873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b="0" i="0" spc="18">
                  <a:solidFill>
                    <a:srgbClr val="212932"/>
                  </a:solidFill>
                  <a:latin typeface="Montserrat Light"/>
                </a:rPr>
                <a:t>Presentations are communication tools that can be used as lectures, reports, and more.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998552" cy="164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8"/>
                </a:lnSpc>
              </a:pPr>
              <a:r>
                <a:rPr lang="en-US" sz="3800" b="1" i="0" spc="110">
                  <a:solidFill>
                    <a:srgbClr val="212932"/>
                  </a:solidFill>
                  <a:latin typeface="Montserrat Classic"/>
                </a:rPr>
                <a:t>QUAL SUA PROPOSTA DE VALOR?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21293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212932"/>
                  </a:solidFill>
                  <a:latin typeface="Montserrat Classic"/>
                </a:rPr>
                <a:t>GICELLI PAIIXÃÕ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8600" y="1156433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</a:blip>
          <a:srcRect l="1393" r="1393" b="16631"/>
          <a:stretch>
            <a:fillRect/>
          </a:stretch>
        </p:blipFill>
        <p:spPr>
          <a:xfrm>
            <a:off x="548640" y="2424884"/>
            <a:ext cx="2639647" cy="15082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8640" y="677037"/>
            <a:ext cx="8578629" cy="61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8"/>
              </a:lnSpc>
            </a:pPr>
            <a:r>
              <a:rPr lang="en-US" sz="3800" b="1" i="0" spc="110">
                <a:solidFill>
                  <a:srgbClr val="8A7D63"/>
                </a:solidFill>
                <a:latin typeface="Montserrat Classic"/>
              </a:rPr>
              <a:t>QUAL SEU CLIENTE IDEAL?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554786" y="4256810"/>
            <a:ext cx="2644028" cy="1196029"/>
            <a:chOff x="0" y="0"/>
            <a:chExt cx="3525370" cy="1594705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3525370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PESSOA JURIDICA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85360"/>
              <a:ext cx="3525370" cy="1109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Presentations are communication tools that can be used as lectures.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4256810"/>
            <a:ext cx="2644028" cy="1196029"/>
            <a:chOff x="0" y="0"/>
            <a:chExt cx="3525370" cy="1594705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3525370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PESSOA FÍSICA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85360"/>
              <a:ext cx="3525370" cy="1109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Presentations are communication tools that can be used as lectures.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60932" y="4256810"/>
            <a:ext cx="2644028" cy="1196029"/>
            <a:chOff x="0" y="0"/>
            <a:chExt cx="3525370" cy="159470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3525370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MISTO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85360"/>
              <a:ext cx="3525370" cy="1109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Presentations are communication tools that can be used as lectures.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80000"/>
          </a:blip>
          <a:srcRect l="1557" r="1557" b="16443"/>
          <a:stretch>
            <a:fillRect/>
          </a:stretch>
        </p:blipFill>
        <p:spPr>
          <a:xfrm>
            <a:off x="3556977" y="2424884"/>
            <a:ext cx="2639647" cy="15082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80000"/>
          </a:blip>
          <a:srcRect t="15094" b="27768"/>
          <a:stretch>
            <a:fillRect/>
          </a:stretch>
        </p:blipFill>
        <p:spPr>
          <a:xfrm>
            <a:off x="6565313" y="2424884"/>
            <a:ext cx="2639647" cy="1508205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48640" y="2428369"/>
            <a:ext cx="286463" cy="1501236"/>
          </a:xfrm>
          <a:prstGeom prst="rect">
            <a:avLst/>
          </a:prstGeom>
          <a:solidFill>
            <a:srgbClr val="8A7D63">
              <a:alpha val="69803"/>
            </a:srgbClr>
          </a:solidFill>
        </p:spPr>
      </p:sp>
      <p:grpSp>
        <p:nvGrpSpPr>
          <p:cNvPr id="16" name="Group 16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8A7D6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D9DFDB"/>
                  </a:solidFill>
                  <a:latin typeface="Montserrat Classic"/>
                </a:rPr>
                <a:t>Milcheur Law 2020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>
            <a:off x="3554786" y="2424884"/>
            <a:ext cx="286463" cy="1501236"/>
          </a:xfrm>
          <a:prstGeom prst="rect">
            <a:avLst/>
          </a:prstGeom>
          <a:solidFill>
            <a:srgbClr val="8A7D63">
              <a:alpha val="69803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6565313" y="2424884"/>
            <a:ext cx="286463" cy="1501236"/>
          </a:xfrm>
          <a:prstGeom prst="rect">
            <a:avLst/>
          </a:prstGeom>
          <a:solidFill>
            <a:srgbClr val="8A7D63">
              <a:alpha val="69803"/>
            </a:srgb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2954" r="15194" b="111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15840" y="706120"/>
            <a:ext cx="528320" cy="5953760"/>
          </a:xfrm>
          <a:prstGeom prst="rect">
            <a:avLst/>
          </a:prstGeom>
          <a:solidFill>
            <a:srgbClr val="212932">
              <a:alpha val="4078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4660214" y="-236788"/>
            <a:ext cx="4544746" cy="7938701"/>
          </a:xfrm>
          <a:prstGeom prst="rect">
            <a:avLst/>
          </a:prstGeom>
          <a:solidFill>
            <a:srgbClr val="212932"/>
          </a:solidFill>
        </p:spPr>
      </p:sp>
      <p:grpSp>
        <p:nvGrpSpPr>
          <p:cNvPr id="4" name="Group 4"/>
          <p:cNvGrpSpPr/>
          <p:nvPr/>
        </p:nvGrpSpPr>
        <p:grpSpPr>
          <a:xfrm>
            <a:off x="5344160" y="1463040"/>
            <a:ext cx="1229360" cy="122936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A7D6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44160" y="3042920"/>
            <a:ext cx="1229360" cy="122936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A7D6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344160" y="4622800"/>
            <a:ext cx="1229360" cy="122936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A7D6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48640" y="2637790"/>
            <a:ext cx="3570425" cy="1473962"/>
            <a:chOff x="0" y="0"/>
            <a:chExt cx="4760567" cy="19652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4760567" cy="87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D9DFDB"/>
                  </a:solidFill>
                  <a:latin typeface="Montserrat Classic"/>
                </a:rPr>
                <a:t>CANAIS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11843"/>
              <a:ext cx="4760567" cy="853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ONDE OS CLIENTES VÃO TE ENCONTRAR?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944360" y="1884680"/>
            <a:ext cx="1720933" cy="32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0" i="0" spc="18">
                <a:solidFill>
                  <a:srgbClr val="D9DFDB"/>
                </a:solidFill>
                <a:latin typeface="Montserrat Light"/>
              </a:rPr>
              <a:t>ESCRITÓRIO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44360" y="3439160"/>
            <a:ext cx="1720933" cy="32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0" i="0" spc="18">
                <a:solidFill>
                  <a:srgbClr val="D9DFDB"/>
                </a:solidFill>
                <a:latin typeface="Montserrat Light"/>
              </a:rPr>
              <a:t>INTERNET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44360" y="5044440"/>
            <a:ext cx="1720933" cy="32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0" i="0" spc="18">
                <a:solidFill>
                  <a:srgbClr val="D9DFDB"/>
                </a:solidFill>
                <a:latin typeface="Montserrat Light"/>
              </a:rPr>
              <a:t>INDICAÇÕES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95803" y="4864735"/>
            <a:ext cx="926075" cy="7454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41427">
            <a:off x="5525678" y="3206730"/>
            <a:ext cx="934833" cy="93483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548640" y="731520"/>
            <a:ext cx="791080" cy="790995"/>
            <a:chOff x="0" y="0"/>
            <a:chExt cx="1054773" cy="1054659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01291" y="1695315"/>
            <a:ext cx="715098" cy="7648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583" r="55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1979223"/>
            <a:ext cx="4606745" cy="2449173"/>
            <a:chOff x="0" y="0"/>
            <a:chExt cx="6142327" cy="3265563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6142327" cy="87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D9DFDB"/>
                  </a:solidFill>
                  <a:latin typeface="Montserrat Classic"/>
                </a:rPr>
                <a:t>REDES SOCIAIS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61693"/>
              <a:ext cx="5785922" cy="853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8A7D63"/>
                  </a:solidFill>
                  <a:latin typeface="Montserrat Classic"/>
                </a:rPr>
                <a:t>Available on iOS</a:t>
              </a:r>
            </a:p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8A7D63"/>
                  </a:solidFill>
                  <a:latin typeface="Montserrat Classic"/>
                </a:rPr>
                <a:t>and Android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92227"/>
              <a:ext cx="5785922" cy="873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b="0" i="0" spc="18">
                  <a:solidFill>
                    <a:srgbClr val="D9DFDB"/>
                  </a:solidFill>
                  <a:latin typeface="Montserrat Light"/>
                </a:rPr>
                <a:t>Presentations are communication tools that can be used as lectures.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231092" y="5999905"/>
            <a:ext cx="10215784" cy="1538322"/>
          </a:xfrm>
          <a:prstGeom prst="rect">
            <a:avLst/>
          </a:prstGeom>
          <a:solidFill>
            <a:srgbClr val="8A7D63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071" y="1264538"/>
            <a:ext cx="3298431" cy="563834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48640" y="731520"/>
            <a:ext cx="791080" cy="790995"/>
            <a:chOff x="0" y="0"/>
            <a:chExt cx="1054773" cy="1054659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7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2343" y="3107153"/>
            <a:ext cx="6748914" cy="2181455"/>
            <a:chOff x="0" y="0"/>
            <a:chExt cx="8998552" cy="2908607"/>
          </a:xfrm>
        </p:grpSpPr>
        <p:sp>
          <p:nvSpPr>
            <p:cNvPr id="3" name="TextBox 3"/>
            <p:cNvSpPr txBox="1"/>
            <p:nvPr/>
          </p:nvSpPr>
          <p:spPr>
            <a:xfrm>
              <a:off x="1103240" y="2035270"/>
              <a:ext cx="6792071" cy="873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b="0" i="0" spc="18">
                  <a:solidFill>
                    <a:srgbClr val="212932"/>
                  </a:solidFill>
                  <a:latin typeface="Montserrat Light"/>
                </a:rPr>
                <a:t>Presentations are communication tools that can be used as lectures, reports, and more.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998552" cy="164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8"/>
                </a:lnSpc>
              </a:pPr>
              <a:r>
                <a:rPr lang="en-US" sz="3800" b="1" i="0" spc="110">
                  <a:solidFill>
                    <a:srgbClr val="212932"/>
                  </a:solidFill>
                  <a:latin typeface="Montserrat Classic"/>
                </a:rPr>
                <a:t>O QUE VOCÊ PODE OFERECER?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21293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212932"/>
                  </a:solidFill>
                  <a:latin typeface="Montserrat Classic"/>
                </a:rPr>
                <a:t>Milcheur Law 2020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20160" y="955040"/>
            <a:ext cx="2113280" cy="2113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7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2801" y="145312"/>
            <a:ext cx="7709279" cy="6378085"/>
            <a:chOff x="0" y="0"/>
            <a:chExt cx="10279039" cy="850411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164636" y="0"/>
              <a:ext cx="1949768" cy="194976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260231" y="3719297"/>
              <a:ext cx="7758578" cy="4784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9"/>
                </a:lnSpc>
              </a:pPr>
              <a:r>
                <a:rPr lang="en-US" sz="1599" b="0" i="0" spc="15">
                  <a:solidFill>
                    <a:srgbClr val="212932"/>
                  </a:solidFill>
                  <a:latin typeface="Montserrat Light"/>
                </a:rPr>
                <a:t>Apresentação</a:t>
              </a:r>
            </a:p>
            <a:p>
              <a:pPr algn="ctr">
                <a:lnSpc>
                  <a:spcPts val="2399"/>
                </a:lnSpc>
              </a:pPr>
              <a:r>
                <a:rPr lang="en-US" sz="1599" b="0" i="0" spc="15">
                  <a:solidFill>
                    <a:srgbClr val="212932"/>
                  </a:solidFill>
                  <a:latin typeface="Montserrat Light"/>
                </a:rPr>
                <a:t>informar o que podem esperar desse workshop </a:t>
              </a:r>
            </a:p>
            <a:p>
              <a:pPr algn="ctr">
                <a:lnSpc>
                  <a:spcPts val="2399"/>
                </a:lnSpc>
              </a:pPr>
              <a:r>
                <a:rPr lang="en-US" sz="1599" b="0" i="0" spc="15">
                  <a:solidFill>
                    <a:srgbClr val="212932"/>
                  </a:solidFill>
                  <a:latin typeface="Montserrat Light"/>
                </a:rPr>
                <a:t>5 DICAS e Macetes essenciais para atuação na advocacia- </a:t>
              </a:r>
            </a:p>
            <a:p>
              <a:pPr algn="ctr">
                <a:lnSpc>
                  <a:spcPts val="2399"/>
                </a:lnSpc>
              </a:pPr>
              <a:r>
                <a:rPr lang="en-US" sz="1599" b="0" i="0" spc="15">
                  <a:solidFill>
                    <a:srgbClr val="212932"/>
                  </a:solidFill>
                  <a:latin typeface="Montserrat Light"/>
                </a:rPr>
                <a:t>Novos modos de atuação após a reforma trabalhista- </a:t>
              </a:r>
            </a:p>
            <a:p>
              <a:pPr algn="ctr">
                <a:lnSpc>
                  <a:spcPts val="2399"/>
                </a:lnSpc>
              </a:pPr>
              <a:r>
                <a:rPr lang="en-US" sz="1599" b="0" i="0" spc="15">
                  <a:solidFill>
                    <a:srgbClr val="212932"/>
                  </a:solidFill>
                  <a:latin typeface="Montserrat Light"/>
                </a:rPr>
                <a:t>Noções de Marketing Jurídico- </a:t>
              </a:r>
            </a:p>
            <a:p>
              <a:pPr algn="ctr">
                <a:lnSpc>
                  <a:spcPts val="2399"/>
                </a:lnSpc>
              </a:pPr>
              <a:r>
                <a:rPr lang="en-US" sz="1599" b="0" i="0" spc="15">
                  <a:solidFill>
                    <a:srgbClr val="212932"/>
                  </a:solidFill>
                  <a:latin typeface="Montserrat Light"/>
                </a:rPr>
                <a:t>Vendas de serviços jurídicos(Participação da Dra. Rachel Cabral e Dra. Talita Dantas)3 - Aula: Perfil do novo patrono laboral-</a:t>
              </a:r>
            </a:p>
            <a:p>
              <a:pPr algn="ctr">
                <a:lnSpc>
                  <a:spcPts val="2400"/>
                </a:lnSpc>
              </a:pPr>
              <a:r>
                <a:rPr lang="en-US" sz="1599" b="0" i="0" spc="15">
                  <a:solidFill>
                    <a:srgbClr val="212932"/>
                  </a:solidFill>
                  <a:latin typeface="Montserrat Light"/>
                </a:rPr>
                <a:t> Modelo de negócios para a advocacia</a:t>
              </a:r>
            </a:p>
            <a:p>
              <a:pPr algn="ctr">
                <a:lnSpc>
                  <a:spcPts val="2399"/>
                </a:lnSpc>
              </a:pPr>
              <a:r>
                <a:rPr lang="en-US" sz="1599" b="0" i="0" spc="15">
                  <a:solidFill>
                    <a:srgbClr val="212932"/>
                  </a:solidFill>
                  <a:latin typeface="Montserrat Light"/>
                </a:rPr>
                <a:t>- Nessa primeiro vídeo aula liberada vamos trazer alguns fatos atuais e importantes.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79011"/>
              <a:ext cx="10279039" cy="926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86"/>
                </a:lnSpc>
              </a:pPr>
              <a:r>
                <a:rPr lang="en-US" sz="4340" b="1" i="0" spc="125">
                  <a:solidFill>
                    <a:srgbClr val="212932"/>
                  </a:solidFill>
                  <a:latin typeface="Montserrat Classic"/>
                </a:rPr>
                <a:t>INTRODUÇÃO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640" y="2124113"/>
            <a:ext cx="4104640" cy="1823849"/>
          </a:xfrm>
          <a:prstGeom prst="rect">
            <a:avLst/>
          </a:prstGeom>
          <a:solidFill>
            <a:srgbClr val="8A7D63">
              <a:alpha val="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48640" y="677037"/>
            <a:ext cx="7194946" cy="61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8"/>
              </a:lnSpc>
            </a:pPr>
            <a:r>
              <a:rPr lang="en-US" sz="3800" b="1" i="0" spc="110">
                <a:solidFill>
                  <a:srgbClr val="D9DFDB"/>
                </a:solidFill>
                <a:latin typeface="Montserrat Classic"/>
              </a:rPr>
              <a:t>OPORTUNIDADES: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6959" y="2548546"/>
            <a:ext cx="3187761" cy="974983"/>
            <a:chOff x="0" y="0"/>
            <a:chExt cx="4250347" cy="1299978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4250347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CONTENCIOSO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69939"/>
              <a:ext cx="425034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Atução em processos judiciais, administrativos, etc.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548640" y="2124113"/>
            <a:ext cx="264160" cy="1823849"/>
          </a:xfrm>
          <a:prstGeom prst="rect">
            <a:avLst/>
          </a:prstGeom>
          <a:solidFill>
            <a:srgbClr val="8A7D63"/>
          </a:solidFill>
        </p:spPr>
      </p:sp>
      <p:sp>
        <p:nvSpPr>
          <p:cNvPr id="8" name="AutoShape 8"/>
          <p:cNvSpPr/>
          <p:nvPr/>
        </p:nvSpPr>
        <p:spPr>
          <a:xfrm>
            <a:off x="548640" y="4348489"/>
            <a:ext cx="4104640" cy="1823849"/>
          </a:xfrm>
          <a:prstGeom prst="rect">
            <a:avLst/>
          </a:prstGeom>
          <a:solidFill>
            <a:srgbClr val="8A7D63">
              <a:alpha val="9803"/>
            </a:srgbClr>
          </a:solidFill>
        </p:spPr>
      </p:sp>
      <p:grpSp>
        <p:nvGrpSpPr>
          <p:cNvPr id="9" name="Group 9"/>
          <p:cNvGrpSpPr/>
          <p:nvPr/>
        </p:nvGrpSpPr>
        <p:grpSpPr>
          <a:xfrm>
            <a:off x="1146959" y="4915161"/>
            <a:ext cx="3187761" cy="690503"/>
            <a:chOff x="0" y="0"/>
            <a:chExt cx="4250347" cy="92067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4250347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CONSULTIVO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69939"/>
              <a:ext cx="4250347" cy="350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Para dar parecer e orientações.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548640" y="4348489"/>
            <a:ext cx="264160" cy="1823849"/>
          </a:xfrm>
          <a:prstGeom prst="rect">
            <a:avLst/>
          </a:prstGeom>
          <a:solidFill>
            <a:srgbClr val="8A7D63"/>
          </a:solidFill>
        </p:spPr>
      </p:sp>
      <p:sp>
        <p:nvSpPr>
          <p:cNvPr id="13" name="AutoShape 13"/>
          <p:cNvSpPr/>
          <p:nvPr/>
        </p:nvSpPr>
        <p:spPr>
          <a:xfrm>
            <a:off x="5100320" y="2124113"/>
            <a:ext cx="4104640" cy="1823849"/>
          </a:xfrm>
          <a:prstGeom prst="rect">
            <a:avLst/>
          </a:prstGeom>
          <a:solidFill>
            <a:srgbClr val="8A7D63">
              <a:alpha val="9803"/>
            </a:srgbClr>
          </a:solidFill>
        </p:spPr>
      </p:sp>
      <p:grpSp>
        <p:nvGrpSpPr>
          <p:cNvPr id="14" name="Group 14"/>
          <p:cNvGrpSpPr/>
          <p:nvPr/>
        </p:nvGrpSpPr>
        <p:grpSpPr>
          <a:xfrm>
            <a:off x="5698639" y="2548546"/>
            <a:ext cx="3187761" cy="974983"/>
            <a:chOff x="0" y="0"/>
            <a:chExt cx="4250347" cy="129997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4250347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ASSISTENCIAL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69939"/>
              <a:ext cx="425034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Sindicatos, entidades filantropicas e associações.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5100320" y="2124113"/>
            <a:ext cx="264160" cy="1823849"/>
          </a:xfrm>
          <a:prstGeom prst="rect">
            <a:avLst/>
          </a:prstGeom>
          <a:solidFill>
            <a:srgbClr val="8A7D63"/>
          </a:solidFill>
        </p:spPr>
      </p:sp>
      <p:sp>
        <p:nvSpPr>
          <p:cNvPr id="18" name="AutoShape 18"/>
          <p:cNvSpPr/>
          <p:nvPr/>
        </p:nvSpPr>
        <p:spPr>
          <a:xfrm>
            <a:off x="5100320" y="4348489"/>
            <a:ext cx="4104640" cy="1823849"/>
          </a:xfrm>
          <a:prstGeom prst="rect">
            <a:avLst/>
          </a:prstGeom>
          <a:solidFill>
            <a:srgbClr val="8A7D63">
              <a:alpha val="9803"/>
            </a:srgbClr>
          </a:solidFill>
        </p:spPr>
      </p:sp>
      <p:grpSp>
        <p:nvGrpSpPr>
          <p:cNvPr id="19" name="Group 19"/>
          <p:cNvGrpSpPr/>
          <p:nvPr/>
        </p:nvGrpSpPr>
        <p:grpSpPr>
          <a:xfrm>
            <a:off x="5698639" y="4772921"/>
            <a:ext cx="3187761" cy="974983"/>
            <a:chOff x="0" y="0"/>
            <a:chExt cx="4250347" cy="129997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4250347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PREVENTIVO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69939"/>
              <a:ext cx="425034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Como ferramentas, compliance ttrabalhista.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>
            <a:off x="5100320" y="4359640"/>
            <a:ext cx="264160" cy="1801546"/>
          </a:xfrm>
          <a:prstGeom prst="rect">
            <a:avLst/>
          </a:prstGeom>
          <a:solidFill>
            <a:srgbClr val="8A7D63"/>
          </a:solidFill>
        </p:spPr>
      </p:sp>
      <p:grpSp>
        <p:nvGrpSpPr>
          <p:cNvPr id="23" name="Group 23"/>
          <p:cNvGrpSpPr/>
          <p:nvPr/>
        </p:nvGrpSpPr>
        <p:grpSpPr>
          <a:xfrm>
            <a:off x="8413880" y="731520"/>
            <a:ext cx="791080" cy="790995"/>
            <a:chOff x="0" y="0"/>
            <a:chExt cx="1054773" cy="1054659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8A7D6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D9DFDB"/>
                  </a:solidFill>
                  <a:latin typeface="Montserrat Classic"/>
                </a:rPr>
                <a:t>GICELLI PAPIXÃO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97805" y="-274577"/>
            <a:ext cx="5475200" cy="7940683"/>
          </a:xfrm>
          <a:prstGeom prst="rect">
            <a:avLst/>
          </a:prstGeom>
          <a:solidFill>
            <a:srgbClr val="8A7D6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</a:blip>
          <a:srcRect l="3565" t="14562" r="7519"/>
          <a:stretch>
            <a:fillRect/>
          </a:stretch>
        </p:blipFill>
        <p:spPr>
          <a:xfrm>
            <a:off x="928929" y="0"/>
            <a:ext cx="5431991" cy="784899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32969" y="3048048"/>
            <a:ext cx="3755640" cy="1295433"/>
            <a:chOff x="0" y="0"/>
            <a:chExt cx="5007520" cy="1727245"/>
          </a:xfrm>
        </p:grpSpPr>
        <p:sp>
          <p:nvSpPr>
            <p:cNvPr id="5" name="TextBox 5"/>
            <p:cNvSpPr txBox="1"/>
            <p:nvPr/>
          </p:nvSpPr>
          <p:spPr>
            <a:xfrm>
              <a:off x="2042" y="-38100"/>
              <a:ext cx="5003435" cy="1173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56"/>
                </a:lnSpc>
              </a:pPr>
              <a:r>
                <a:rPr lang="en-US" sz="5600" b="1" i="0" spc="50">
                  <a:solidFill>
                    <a:srgbClr val="D9DFDB"/>
                  </a:solidFill>
                  <a:latin typeface="Montserrat Classic"/>
                </a:rPr>
                <a:t>PROIBIDO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14630"/>
              <a:ext cx="5007520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110545" y="3048048"/>
            <a:ext cx="4324600" cy="1295433"/>
            <a:chOff x="0" y="0"/>
            <a:chExt cx="5766133" cy="1727245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5761429" cy="1173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56"/>
                </a:lnSpc>
              </a:pPr>
              <a:r>
                <a:rPr lang="en-US" sz="5600" b="1" i="0" spc="50">
                  <a:solidFill>
                    <a:srgbClr val="212932"/>
                  </a:solidFill>
                  <a:latin typeface="Montserrat Classic"/>
                </a:rPr>
                <a:t>PERMITIDO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14630"/>
              <a:ext cx="5766133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475655" y="0"/>
            <a:ext cx="11047135" cy="2502346"/>
            <a:chOff x="0" y="0"/>
            <a:chExt cx="14729514" cy="3336461"/>
          </a:xfrm>
        </p:grpSpPr>
        <p:sp>
          <p:nvSpPr>
            <p:cNvPr id="11" name="TextBox 11"/>
            <p:cNvSpPr txBox="1"/>
            <p:nvPr/>
          </p:nvSpPr>
          <p:spPr>
            <a:xfrm>
              <a:off x="6008" y="-38100"/>
              <a:ext cx="14717499" cy="2697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064"/>
                </a:lnSpc>
              </a:pPr>
              <a:r>
                <a:rPr lang="en-US" sz="6400" b="1" i="0" spc="57">
                  <a:solidFill>
                    <a:srgbClr val="D9DFDB"/>
                  </a:solidFill>
                  <a:latin typeface="Montserrat Classic"/>
                </a:rPr>
                <a:t>MARKETING JURÍDICO DIGITAL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863533"/>
              <a:ext cx="14729514" cy="472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7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62205" y="3924498"/>
            <a:ext cx="2621280" cy="26212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1147" y="4343481"/>
            <a:ext cx="1973778" cy="19737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5095"/>
            <a:ext cx="6943545" cy="1149604"/>
            <a:chOff x="0" y="0"/>
            <a:chExt cx="9258061" cy="153280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9258061" cy="87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D9DFDB"/>
                  </a:solidFill>
                  <a:latin typeface="Montserrat Classic"/>
                </a:rPr>
                <a:t>MARKETING JURÍDICO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106085"/>
              <a:ext cx="8901655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DICAS PRÁTICAS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8640" y="3350684"/>
            <a:ext cx="2270199" cy="1121076"/>
            <a:chOff x="0" y="0"/>
            <a:chExt cx="3026932" cy="1494768"/>
          </a:xfrm>
        </p:grpSpPr>
        <p:sp>
          <p:nvSpPr>
            <p:cNvPr id="6" name="TextBox 6"/>
            <p:cNvSpPr txBox="1"/>
            <p:nvPr/>
          </p:nvSpPr>
          <p:spPr>
            <a:xfrm>
              <a:off x="0" y="621432"/>
              <a:ext cx="3026932" cy="873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b="0" i="0" spc="18">
                  <a:solidFill>
                    <a:srgbClr val="D9DFDB"/>
                  </a:solidFill>
                  <a:latin typeface="Montserrat Light"/>
                </a:rPr>
                <a:t>CONVERGENCIA DE MERCADO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026932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FOCO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3211368" y="3219998"/>
            <a:ext cx="48738" cy="2450771"/>
          </a:xfrm>
          <a:prstGeom prst="rect">
            <a:avLst/>
          </a:prstGeom>
          <a:solidFill>
            <a:srgbClr val="8A7D63"/>
          </a:solidFill>
        </p:spPr>
      </p:sp>
      <p:grpSp>
        <p:nvGrpSpPr>
          <p:cNvPr id="9" name="Group 9"/>
          <p:cNvGrpSpPr/>
          <p:nvPr/>
        </p:nvGrpSpPr>
        <p:grpSpPr>
          <a:xfrm>
            <a:off x="3741700" y="3350684"/>
            <a:ext cx="2270199" cy="1461436"/>
            <a:chOff x="0" y="0"/>
            <a:chExt cx="3026932" cy="194858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21432"/>
              <a:ext cx="3026932" cy="1327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b="0" i="0" spc="18">
                  <a:solidFill>
                    <a:srgbClr val="D9DFDB"/>
                  </a:solidFill>
                  <a:latin typeface="Montserrat Light"/>
                </a:rPr>
                <a:t>QUAIS VARIANTES PODE SE PROPAGAR?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026932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MEIOS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6483316" y="3219998"/>
            <a:ext cx="48738" cy="2450771"/>
          </a:xfrm>
          <a:prstGeom prst="rect">
            <a:avLst/>
          </a:prstGeom>
          <a:solidFill>
            <a:srgbClr val="8A7D63"/>
          </a:solidFill>
        </p:spPr>
      </p:sp>
      <p:grpSp>
        <p:nvGrpSpPr>
          <p:cNvPr id="13" name="Group 13"/>
          <p:cNvGrpSpPr/>
          <p:nvPr/>
        </p:nvGrpSpPr>
        <p:grpSpPr>
          <a:xfrm>
            <a:off x="6934761" y="3350684"/>
            <a:ext cx="2270199" cy="1801796"/>
            <a:chOff x="0" y="0"/>
            <a:chExt cx="3026932" cy="240239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075245"/>
              <a:ext cx="3026932" cy="1327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b="0" i="0" spc="18">
                  <a:solidFill>
                    <a:srgbClr val="D9DFDB"/>
                  </a:solidFill>
                  <a:latin typeface="Montserrat Light"/>
                </a:rPr>
                <a:t>ATIVOS, INATIVOS E EM PROSPECÇÃO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3026932" cy="86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CICLO DE CLIENTES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13880" y="735095"/>
            <a:ext cx="791080" cy="790995"/>
            <a:chOff x="0" y="0"/>
            <a:chExt cx="1054773" cy="1054659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8A7D6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D9DFDB"/>
                  </a:solidFill>
                  <a:latin typeface="Montserrat Classic"/>
                </a:rPr>
                <a:t>GICELLI PAIXÃO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57805" y="-156623"/>
            <a:ext cx="7315200" cy="7628446"/>
          </a:xfrm>
          <a:prstGeom prst="rect">
            <a:avLst/>
          </a:prstGeom>
          <a:solidFill>
            <a:srgbClr val="8A7D6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</a:blip>
          <a:srcRect l="35080" r="36966"/>
          <a:stretch>
            <a:fillRect/>
          </a:stretch>
        </p:blipFill>
        <p:spPr>
          <a:xfrm>
            <a:off x="0" y="-97645"/>
            <a:ext cx="3305338" cy="787823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490720" y="2201132"/>
            <a:ext cx="4423865" cy="2912935"/>
            <a:chOff x="0" y="0"/>
            <a:chExt cx="5898487" cy="3883914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"/>
              <a:ext cx="5898487" cy="87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212932"/>
                  </a:solidFill>
                  <a:latin typeface="Montserrat Classic"/>
                </a:rPr>
                <a:t>TEMA MESTRE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96416"/>
              <a:ext cx="5650455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212932"/>
                  </a:solidFill>
                  <a:latin typeface="Montserrat Classic"/>
                </a:rPr>
                <a:t>ESTRATÉGIA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02950"/>
              <a:ext cx="5650455" cy="1780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b="0" i="0" spc="18">
                  <a:solidFill>
                    <a:srgbClr val="212932"/>
                  </a:solidFill>
                  <a:latin typeface="Montserrat Light"/>
                </a:rPr>
                <a:t>Presentations are communication tools that can be used as demonstrations, lectures, speeches, reports, and more.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640" y="731520"/>
            <a:ext cx="791080" cy="790995"/>
            <a:chOff x="0" y="0"/>
            <a:chExt cx="1054773" cy="1054659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08960" y="-162769"/>
            <a:ext cx="6644640" cy="8096802"/>
          </a:xfrm>
          <a:prstGeom prst="rect">
            <a:avLst/>
          </a:prstGeom>
          <a:solidFill>
            <a:srgbClr val="8A7D6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</a:blip>
          <a:srcRect l="32019" r="32019"/>
          <a:stretch>
            <a:fillRect/>
          </a:stretch>
        </p:blipFill>
        <p:spPr>
          <a:xfrm>
            <a:off x="0" y="914400"/>
            <a:ext cx="3816340" cy="705742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07690" y="653996"/>
            <a:ext cx="3881120" cy="6284850"/>
          </a:xfrm>
          <a:prstGeom prst="rect">
            <a:avLst/>
          </a:prstGeom>
          <a:solidFill>
            <a:srgbClr val="212932"/>
          </a:solidFill>
        </p:spPr>
      </p:sp>
      <p:grpSp>
        <p:nvGrpSpPr>
          <p:cNvPr id="5" name="Group 5"/>
          <p:cNvGrpSpPr/>
          <p:nvPr/>
        </p:nvGrpSpPr>
        <p:grpSpPr>
          <a:xfrm>
            <a:off x="980474" y="1522435"/>
            <a:ext cx="3135552" cy="4547972"/>
            <a:chOff x="0" y="0"/>
            <a:chExt cx="4180736" cy="6063963"/>
          </a:xfrm>
        </p:grpSpPr>
        <p:sp>
          <p:nvSpPr>
            <p:cNvPr id="6" name="TextBox 6"/>
            <p:cNvSpPr txBox="1"/>
            <p:nvPr/>
          </p:nvSpPr>
          <p:spPr>
            <a:xfrm>
              <a:off x="376767" y="5691218"/>
              <a:ext cx="760794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Item 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37561" y="5691218"/>
              <a:ext cx="760794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Item 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8355" y="5691218"/>
              <a:ext cx="760794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Item 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659149" y="5691218"/>
              <a:ext cx="760794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Item 4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419942" y="5691218"/>
              <a:ext cx="760794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Item 5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376767" y="162560"/>
              <a:ext cx="3803970" cy="5576283"/>
              <a:chOff x="0" y="0"/>
              <a:chExt cx="7132443" cy="1045553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7132443" cy="10468230"/>
              </a:xfrm>
              <a:custGeom>
                <a:avLst/>
                <a:gdLst/>
                <a:ahLst/>
                <a:cxnLst/>
                <a:rect l="l" t="t" r="r" b="b"/>
                <a:pathLst>
                  <a:path w="7132443" h="10468230">
                    <a:moveTo>
                      <a:pt x="0" y="0"/>
                    </a:moveTo>
                    <a:lnTo>
                      <a:pt x="7132443" y="0"/>
                    </a:lnTo>
                    <a:lnTo>
                      <a:pt x="7132443" y="12700"/>
                    </a:lnTo>
                    <a:lnTo>
                      <a:pt x="0" y="12700"/>
                    </a:lnTo>
                    <a:close/>
                    <a:moveTo>
                      <a:pt x="0" y="2613883"/>
                    </a:moveTo>
                    <a:lnTo>
                      <a:pt x="7132443" y="2613883"/>
                    </a:lnTo>
                    <a:lnTo>
                      <a:pt x="7132443" y="2626583"/>
                    </a:lnTo>
                    <a:lnTo>
                      <a:pt x="0" y="2626583"/>
                    </a:lnTo>
                    <a:close/>
                    <a:moveTo>
                      <a:pt x="0" y="5227765"/>
                    </a:moveTo>
                    <a:lnTo>
                      <a:pt x="7132443" y="5227765"/>
                    </a:lnTo>
                    <a:lnTo>
                      <a:pt x="7132443" y="5240465"/>
                    </a:lnTo>
                    <a:lnTo>
                      <a:pt x="0" y="5240465"/>
                    </a:lnTo>
                    <a:close/>
                    <a:moveTo>
                      <a:pt x="0" y="7841648"/>
                    </a:moveTo>
                    <a:lnTo>
                      <a:pt x="7132443" y="7841648"/>
                    </a:lnTo>
                    <a:lnTo>
                      <a:pt x="7132443" y="7854348"/>
                    </a:lnTo>
                    <a:lnTo>
                      <a:pt x="0" y="7854348"/>
                    </a:lnTo>
                    <a:close/>
                    <a:moveTo>
                      <a:pt x="0" y="10455530"/>
                    </a:moveTo>
                    <a:lnTo>
                      <a:pt x="7132443" y="10455530"/>
                    </a:lnTo>
                    <a:lnTo>
                      <a:pt x="7132443" y="10468230"/>
                    </a:lnTo>
                    <a:lnTo>
                      <a:pt x="0" y="1046823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-47625"/>
              <a:ext cx="376767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40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46446"/>
              <a:ext cx="376767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30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740516"/>
              <a:ext cx="376767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20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134587"/>
              <a:ext cx="376767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10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50707" y="5528658"/>
              <a:ext cx="226060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D9DFDB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376767" y="162560"/>
              <a:ext cx="3803970" cy="5576283"/>
              <a:chOff x="0" y="0"/>
              <a:chExt cx="7132443" cy="1045553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649744" y="3643235"/>
                <a:ext cx="1513528" cy="2170523"/>
              </a:xfrm>
              <a:custGeom>
                <a:avLst/>
                <a:gdLst/>
                <a:ahLst/>
                <a:cxnLst/>
                <a:rect l="l" t="t" r="r" b="b"/>
                <a:pathLst>
                  <a:path w="1513528" h="2170523">
                    <a:moveTo>
                      <a:pt x="127000" y="2107307"/>
                    </a:moveTo>
                    <a:cubicBezTo>
                      <a:pt x="126844" y="2072348"/>
                      <a:pt x="98460" y="2044090"/>
                      <a:pt x="63500" y="2044090"/>
                    </a:cubicBezTo>
                    <a:cubicBezTo>
                      <a:pt x="28541" y="2044090"/>
                      <a:pt x="157" y="2072348"/>
                      <a:pt x="0" y="2107307"/>
                    </a:cubicBezTo>
                    <a:cubicBezTo>
                      <a:pt x="157" y="2142266"/>
                      <a:pt x="28541" y="2170523"/>
                      <a:pt x="63500" y="2170523"/>
                    </a:cubicBezTo>
                    <a:cubicBezTo>
                      <a:pt x="98460" y="2170523"/>
                      <a:pt x="126844" y="2142266"/>
                      <a:pt x="127000" y="2107307"/>
                    </a:cubicBezTo>
                    <a:close/>
                    <a:moveTo>
                      <a:pt x="39961" y="2091106"/>
                    </a:moveTo>
                    <a:lnTo>
                      <a:pt x="87039" y="2123507"/>
                    </a:lnTo>
                    <a:lnTo>
                      <a:pt x="1513528" y="32401"/>
                    </a:lnTo>
                    <a:lnTo>
                      <a:pt x="1466450" y="0"/>
                    </a:lnTo>
                    <a:close/>
                  </a:path>
                </a:pathLst>
              </a:custGeom>
              <a:solidFill>
                <a:srgbClr val="8A7D63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2076233" y="3596219"/>
                <a:ext cx="1503661" cy="872473"/>
              </a:xfrm>
              <a:custGeom>
                <a:avLst/>
                <a:gdLst/>
                <a:ahLst/>
                <a:cxnLst/>
                <a:rect l="l" t="t" r="r" b="b"/>
                <a:pathLst>
                  <a:path w="1503661" h="872473">
                    <a:moveTo>
                      <a:pt x="127000" y="63217"/>
                    </a:moveTo>
                    <a:cubicBezTo>
                      <a:pt x="126844" y="28257"/>
                      <a:pt x="98459" y="0"/>
                      <a:pt x="63500" y="0"/>
                    </a:cubicBezTo>
                    <a:cubicBezTo>
                      <a:pt x="28540" y="0"/>
                      <a:pt x="156" y="28257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4" y="98176"/>
                      <a:pt x="127000" y="63217"/>
                    </a:cubicBezTo>
                    <a:close/>
                    <a:moveTo>
                      <a:pt x="77172" y="38124"/>
                    </a:moveTo>
                    <a:lnTo>
                      <a:pt x="49828" y="88308"/>
                    </a:lnTo>
                    <a:lnTo>
                      <a:pt x="1476317" y="872473"/>
                    </a:lnTo>
                    <a:lnTo>
                      <a:pt x="1503661" y="822289"/>
                    </a:lnTo>
                    <a:close/>
                  </a:path>
                </a:pathLst>
              </a:custGeom>
              <a:solidFill>
                <a:srgbClr val="8A7D63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3502721" y="1295025"/>
                <a:ext cx="1515961" cy="3211792"/>
              </a:xfrm>
              <a:custGeom>
                <a:avLst/>
                <a:gdLst/>
                <a:ahLst/>
                <a:cxnLst/>
                <a:rect l="l" t="t" r="r" b="b"/>
                <a:pathLst>
                  <a:path w="1515961" h="3211792">
                    <a:moveTo>
                      <a:pt x="127000" y="3148575"/>
                    </a:moveTo>
                    <a:cubicBezTo>
                      <a:pt x="126844" y="3113616"/>
                      <a:pt x="98460" y="3085358"/>
                      <a:pt x="63500" y="3085358"/>
                    </a:cubicBezTo>
                    <a:cubicBezTo>
                      <a:pt x="28541" y="3085358"/>
                      <a:pt x="157" y="3113616"/>
                      <a:pt x="0" y="3148575"/>
                    </a:cubicBezTo>
                    <a:cubicBezTo>
                      <a:pt x="157" y="3183534"/>
                      <a:pt x="28541" y="3211792"/>
                      <a:pt x="63500" y="3211792"/>
                    </a:cubicBezTo>
                    <a:cubicBezTo>
                      <a:pt x="98460" y="3211792"/>
                      <a:pt x="126844" y="3183534"/>
                      <a:pt x="127000" y="3148575"/>
                    </a:cubicBezTo>
                    <a:close/>
                    <a:moveTo>
                      <a:pt x="37529" y="3136659"/>
                    </a:moveTo>
                    <a:lnTo>
                      <a:pt x="89472" y="3160492"/>
                    </a:lnTo>
                    <a:lnTo>
                      <a:pt x="1515961" y="23833"/>
                    </a:lnTo>
                    <a:lnTo>
                      <a:pt x="1464018" y="0"/>
                    </a:lnTo>
                    <a:close/>
                  </a:path>
                </a:pathLst>
              </a:custGeom>
              <a:solidFill>
                <a:srgbClr val="8A7D63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4929210" y="982336"/>
                <a:ext cx="1553489" cy="387822"/>
              </a:xfrm>
              <a:custGeom>
                <a:avLst/>
                <a:gdLst/>
                <a:ahLst/>
                <a:cxnLst/>
                <a:rect l="l" t="t" r="r" b="b"/>
                <a:pathLst>
                  <a:path w="1553489" h="387822">
                    <a:moveTo>
                      <a:pt x="127000" y="324605"/>
                    </a:moveTo>
                    <a:cubicBezTo>
                      <a:pt x="126844" y="289646"/>
                      <a:pt x="98460" y="261389"/>
                      <a:pt x="63500" y="261389"/>
                    </a:cubicBezTo>
                    <a:cubicBezTo>
                      <a:pt x="28541" y="261389"/>
                      <a:pt x="157" y="289646"/>
                      <a:pt x="0" y="324605"/>
                    </a:cubicBezTo>
                    <a:cubicBezTo>
                      <a:pt x="157" y="359564"/>
                      <a:pt x="28541" y="387822"/>
                      <a:pt x="63500" y="387822"/>
                    </a:cubicBezTo>
                    <a:cubicBezTo>
                      <a:pt x="98460" y="387822"/>
                      <a:pt x="126844" y="359564"/>
                      <a:pt x="127000" y="324605"/>
                    </a:cubicBezTo>
                    <a:close/>
                    <a:moveTo>
                      <a:pt x="58394" y="296490"/>
                    </a:moveTo>
                    <a:lnTo>
                      <a:pt x="68607" y="352720"/>
                    </a:lnTo>
                    <a:lnTo>
                      <a:pt x="1495095" y="91332"/>
                    </a:lnTo>
                    <a:lnTo>
                      <a:pt x="1484883" y="35102"/>
                    </a:lnTo>
                    <a:close/>
                    <a:moveTo>
                      <a:pt x="1553489" y="63217"/>
                    </a:moveTo>
                    <a:cubicBezTo>
                      <a:pt x="1553333" y="28258"/>
                      <a:pt x="1524948" y="0"/>
                      <a:pt x="1489989" y="0"/>
                    </a:cubicBezTo>
                    <a:cubicBezTo>
                      <a:pt x="1455029" y="0"/>
                      <a:pt x="1426645" y="28258"/>
                      <a:pt x="1426489" y="63217"/>
                    </a:cubicBezTo>
                    <a:cubicBezTo>
                      <a:pt x="1426645" y="98176"/>
                      <a:pt x="1455029" y="126434"/>
                      <a:pt x="1489989" y="126434"/>
                    </a:cubicBezTo>
                    <a:cubicBezTo>
                      <a:pt x="1524948" y="126434"/>
                      <a:pt x="1553333" y="98176"/>
                      <a:pt x="1553489" y="63217"/>
                    </a:cubicBezTo>
                    <a:close/>
                  </a:path>
                </a:pathLst>
              </a:custGeom>
              <a:solidFill>
                <a:srgbClr val="8A7D63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5126535" y="2310225"/>
            <a:ext cx="3895545" cy="2694749"/>
            <a:chOff x="0" y="0"/>
            <a:chExt cx="5194061" cy="3592999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0"/>
              <a:ext cx="5194061" cy="1764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212932"/>
                  </a:solidFill>
                  <a:latin typeface="Montserrat Classic"/>
                </a:rPr>
                <a:t>MEDIÇÃO DE RESULTADOS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030347"/>
              <a:ext cx="5194061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212932"/>
                  </a:solidFill>
                  <a:latin typeface="Montserrat Classic"/>
                </a:rPr>
                <a:t>melhorar e corrigir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719662"/>
              <a:ext cx="5194061" cy="873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b="0" i="0" spc="18">
                  <a:solidFill>
                    <a:srgbClr val="212932"/>
                  </a:solidFill>
                  <a:latin typeface="Montserrat Light"/>
                </a:rPr>
                <a:t>Presentations are communication tools that can be used as lectures.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9347" y="-223038"/>
            <a:ext cx="5567680" cy="8096802"/>
          </a:xfrm>
          <a:prstGeom prst="rect">
            <a:avLst/>
          </a:prstGeom>
          <a:solidFill>
            <a:srgbClr val="8A7D6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</a:blip>
          <a:srcRect l="38876" t="4273" r="21451"/>
          <a:stretch>
            <a:fillRect/>
          </a:stretch>
        </p:blipFill>
        <p:spPr>
          <a:xfrm>
            <a:off x="4697817" y="-162769"/>
            <a:ext cx="5055783" cy="81279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48640" y="1951736"/>
            <a:ext cx="3651705" cy="3878217"/>
            <a:chOff x="0" y="0"/>
            <a:chExt cx="4868941" cy="517095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"/>
              <a:ext cx="4868941" cy="1764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212932"/>
                  </a:solidFill>
                  <a:latin typeface="Montserrat Classic"/>
                </a:rPr>
                <a:t>constante evolução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77633"/>
              <a:ext cx="4079042" cy="853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212932"/>
                  </a:solidFill>
                  <a:latin typeface="Montserrat Classic"/>
                </a:rPr>
                <a:t>Projected Data</a:t>
              </a:r>
            </a:p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212932"/>
                  </a:solidFill>
                  <a:latin typeface="Montserrat Classic"/>
                </a:rPr>
                <a:t>for Q3 to Q4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389993"/>
              <a:ext cx="4079042" cy="1780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b="0" i="0" spc="18">
                  <a:solidFill>
                    <a:srgbClr val="212932"/>
                  </a:solidFill>
                  <a:latin typeface="Montserrat Light"/>
                </a:rPr>
                <a:t>Presentations are communication tools that can be used as demonstrations.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80136" y="1973502"/>
            <a:ext cx="3343214" cy="3424839"/>
            <a:chOff x="0" y="0"/>
            <a:chExt cx="4457619" cy="4566452"/>
          </a:xfrm>
        </p:grpSpPr>
        <p:sp>
          <p:nvSpPr>
            <p:cNvPr id="9" name="TextBox 9"/>
            <p:cNvSpPr txBox="1"/>
            <p:nvPr/>
          </p:nvSpPr>
          <p:spPr>
            <a:xfrm>
              <a:off x="376684" y="4195149"/>
              <a:ext cx="918210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Item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30925" y="4195149"/>
              <a:ext cx="918210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Item 2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485167" y="4195149"/>
              <a:ext cx="918210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Item 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539408" y="4195149"/>
              <a:ext cx="918210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Item 4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376684" y="161839"/>
              <a:ext cx="4080935" cy="4080935"/>
              <a:chOff x="0" y="0"/>
              <a:chExt cx="10287000" cy="10287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6350"/>
                <a:ext cx="10287000" cy="10299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0299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  <a:moveTo>
                      <a:pt x="0" y="2571750"/>
                    </a:moveTo>
                    <a:lnTo>
                      <a:pt x="10287000" y="2571750"/>
                    </a:lnTo>
                    <a:lnTo>
                      <a:pt x="10287000" y="2584450"/>
                    </a:lnTo>
                    <a:lnTo>
                      <a:pt x="0" y="2584450"/>
                    </a:lnTo>
                    <a:close/>
                    <a:moveTo>
                      <a:pt x="0" y="5143500"/>
                    </a:moveTo>
                    <a:lnTo>
                      <a:pt x="10287000" y="5143500"/>
                    </a:lnTo>
                    <a:lnTo>
                      <a:pt x="10287000" y="5156200"/>
                    </a:lnTo>
                    <a:lnTo>
                      <a:pt x="0" y="5156200"/>
                    </a:lnTo>
                    <a:close/>
                    <a:moveTo>
                      <a:pt x="0" y="7715250"/>
                    </a:moveTo>
                    <a:lnTo>
                      <a:pt x="10287000" y="7715250"/>
                    </a:lnTo>
                    <a:lnTo>
                      <a:pt x="10287000" y="7727950"/>
                    </a:lnTo>
                    <a:lnTo>
                      <a:pt x="0" y="7727950"/>
                    </a:lnTo>
                    <a:close/>
                    <a:moveTo>
                      <a:pt x="0" y="10287000"/>
                    </a:moveTo>
                    <a:lnTo>
                      <a:pt x="10287000" y="10287000"/>
                    </a:lnTo>
                    <a:lnTo>
                      <a:pt x="10287000" y="10299700"/>
                    </a:lnTo>
                    <a:lnTo>
                      <a:pt x="0" y="102997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47625"/>
              <a:ext cx="376684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40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72609"/>
              <a:ext cx="376684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30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92843"/>
              <a:ext cx="376684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20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013076"/>
              <a:ext cx="376684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10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0673" y="4033310"/>
              <a:ext cx="226010" cy="37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D9DFDB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376684" y="161839"/>
              <a:ext cx="4080935" cy="4080935"/>
              <a:chOff x="0" y="0"/>
              <a:chExt cx="10287000" cy="10287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7708900"/>
                <a:ext cx="2314575" cy="2578100"/>
              </a:xfrm>
              <a:custGeom>
                <a:avLst/>
                <a:gdLst/>
                <a:ahLst/>
                <a:cxnLst/>
                <a:rect l="l" t="t" r="r" b="b"/>
                <a:pathLst>
                  <a:path w="2314575" h="2578100">
                    <a:moveTo>
                      <a:pt x="0" y="2578100"/>
                    </a:moveTo>
                    <a:lnTo>
                      <a:pt x="0" y="185166"/>
                    </a:lnTo>
                    <a:cubicBezTo>
                      <a:pt x="0" y="136057"/>
                      <a:pt x="19508" y="88960"/>
                      <a:pt x="54234" y="54234"/>
                    </a:cubicBezTo>
                    <a:cubicBezTo>
                      <a:pt x="88959" y="19509"/>
                      <a:pt x="136057" y="0"/>
                      <a:pt x="185166" y="0"/>
                    </a:cubicBezTo>
                    <a:lnTo>
                      <a:pt x="2129409" y="0"/>
                    </a:lnTo>
                    <a:cubicBezTo>
                      <a:pt x="2178518" y="0"/>
                      <a:pt x="2225616" y="19509"/>
                      <a:pt x="2260341" y="54234"/>
                    </a:cubicBezTo>
                    <a:cubicBezTo>
                      <a:pt x="2295067" y="88960"/>
                      <a:pt x="2314575" y="136057"/>
                      <a:pt x="2314575" y="185166"/>
                    </a:cubicBezTo>
                    <a:lnTo>
                      <a:pt x="2314575" y="2578100"/>
                    </a:lnTo>
                    <a:close/>
                  </a:path>
                </a:pathLst>
              </a:custGeom>
              <a:solidFill>
                <a:srgbClr val="D9DFDB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2657475" y="5137150"/>
                <a:ext cx="2314575" cy="5149850"/>
              </a:xfrm>
              <a:custGeom>
                <a:avLst/>
                <a:gdLst/>
                <a:ahLst/>
                <a:cxnLst/>
                <a:rect l="l" t="t" r="r" b="b"/>
                <a:pathLst>
                  <a:path w="2314575" h="5149850">
                    <a:moveTo>
                      <a:pt x="0" y="5149850"/>
                    </a:moveTo>
                    <a:lnTo>
                      <a:pt x="0" y="185166"/>
                    </a:lnTo>
                    <a:cubicBezTo>
                      <a:pt x="0" y="82902"/>
                      <a:pt x="82902" y="0"/>
                      <a:pt x="185166" y="0"/>
                    </a:cubicBezTo>
                    <a:lnTo>
                      <a:pt x="2129409" y="0"/>
                    </a:lnTo>
                    <a:cubicBezTo>
                      <a:pt x="2231673" y="0"/>
                      <a:pt x="2314575" y="82902"/>
                      <a:pt x="2314575" y="185166"/>
                    </a:cubicBezTo>
                    <a:lnTo>
                      <a:pt x="2314575" y="5149850"/>
                    </a:lnTo>
                    <a:close/>
                  </a:path>
                </a:pathLst>
              </a:custGeom>
              <a:solidFill>
                <a:srgbClr val="D9DFDB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5314950" y="2565400"/>
                <a:ext cx="2314575" cy="7721600"/>
              </a:xfrm>
              <a:custGeom>
                <a:avLst/>
                <a:gdLst/>
                <a:ahLst/>
                <a:cxnLst/>
                <a:rect l="l" t="t" r="r" b="b"/>
                <a:pathLst>
                  <a:path w="2314575" h="7721600">
                    <a:moveTo>
                      <a:pt x="0" y="7721600"/>
                    </a:moveTo>
                    <a:lnTo>
                      <a:pt x="0" y="185166"/>
                    </a:lnTo>
                    <a:cubicBezTo>
                      <a:pt x="0" y="82902"/>
                      <a:pt x="82902" y="0"/>
                      <a:pt x="185166" y="0"/>
                    </a:cubicBezTo>
                    <a:lnTo>
                      <a:pt x="2129409" y="0"/>
                    </a:lnTo>
                    <a:cubicBezTo>
                      <a:pt x="2178518" y="0"/>
                      <a:pt x="2225615" y="19508"/>
                      <a:pt x="2260341" y="54234"/>
                    </a:cubicBezTo>
                    <a:cubicBezTo>
                      <a:pt x="2295066" y="88959"/>
                      <a:pt x="2314575" y="136057"/>
                      <a:pt x="2314575" y="185166"/>
                    </a:cubicBezTo>
                    <a:lnTo>
                      <a:pt x="2314575" y="7721600"/>
                    </a:lnTo>
                    <a:close/>
                  </a:path>
                </a:pathLst>
              </a:custGeom>
              <a:solidFill>
                <a:srgbClr val="D9DFDB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7972425" y="-6350"/>
                <a:ext cx="2314575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2314575" h="10293350">
                    <a:moveTo>
                      <a:pt x="0" y="10293350"/>
                    </a:moveTo>
                    <a:lnTo>
                      <a:pt x="0" y="185166"/>
                    </a:lnTo>
                    <a:cubicBezTo>
                      <a:pt x="0" y="136057"/>
                      <a:pt x="19509" y="88959"/>
                      <a:pt x="54234" y="54234"/>
                    </a:cubicBezTo>
                    <a:cubicBezTo>
                      <a:pt x="88960" y="19508"/>
                      <a:pt x="136057" y="0"/>
                      <a:pt x="185166" y="0"/>
                    </a:cubicBezTo>
                    <a:lnTo>
                      <a:pt x="2129409" y="0"/>
                    </a:lnTo>
                    <a:cubicBezTo>
                      <a:pt x="2178518" y="0"/>
                      <a:pt x="2225615" y="19508"/>
                      <a:pt x="2260341" y="54234"/>
                    </a:cubicBezTo>
                    <a:cubicBezTo>
                      <a:pt x="2295066" y="88959"/>
                      <a:pt x="2314575" y="136057"/>
                      <a:pt x="2314575" y="185166"/>
                    </a:cubicBezTo>
                    <a:lnTo>
                      <a:pt x="2314575" y="10293350"/>
                    </a:lnTo>
                    <a:close/>
                  </a:path>
                </a:pathLst>
              </a:custGeom>
              <a:solidFill>
                <a:srgbClr val="D9DFDB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548640" y="731520"/>
            <a:ext cx="791080" cy="790995"/>
            <a:chOff x="0" y="0"/>
            <a:chExt cx="1054773" cy="1054659"/>
          </a:xfrm>
        </p:grpSpPr>
        <p:sp>
          <p:nvSpPr>
            <p:cNvPr id="26" name="AutoShape 26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212932"/>
            </a:solidFill>
          </p:spPr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27783" y="258047"/>
            <a:ext cx="3278777" cy="2528935"/>
            <a:chOff x="0" y="0"/>
            <a:chExt cx="4371703" cy="3371913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4371703" cy="2475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89"/>
                </a:lnSpc>
              </a:pPr>
              <a:r>
                <a:rPr lang="en-US" sz="5864" b="1" i="0" spc="52">
                  <a:solidFill>
                    <a:srgbClr val="D9DFDB"/>
                  </a:solidFill>
                  <a:latin typeface="Montserrat Classic"/>
                </a:rPr>
                <a:t>faça-se visto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766559"/>
              <a:ext cx="4371703" cy="605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8"/>
                </a:lnSpc>
              </a:pPr>
              <a:r>
                <a:rPr lang="en-US" sz="2932" b="1" i="0" spc="216">
                  <a:solidFill>
                    <a:srgbClr val="8A7D63"/>
                  </a:solidFill>
                  <a:latin typeface="Montserrat Classic"/>
                </a:rPr>
                <a:t>cartão digital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57320" y="731520"/>
            <a:ext cx="791080" cy="790995"/>
          </a:xfrm>
          <a:prstGeom prst="rect">
            <a:avLst/>
          </a:prstGeom>
          <a:solidFill>
            <a:srgbClr val="8A7D63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0449" y="864606"/>
            <a:ext cx="524823" cy="52482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8A7D6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D9DFDB"/>
                  </a:solidFill>
                  <a:latin typeface="Montserrat Classic"/>
                </a:rPr>
                <a:t>GICELLI PAIXÃO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2529" y="487680"/>
            <a:ext cx="3335731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7845" b="26087"/>
          <a:stretch>
            <a:fillRect/>
          </a:stretch>
        </p:blipFill>
        <p:spPr>
          <a:xfrm>
            <a:off x="-189382" y="-187010"/>
            <a:ext cx="10132365" cy="39579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59997" y="3770943"/>
            <a:ext cx="10013597" cy="54187"/>
          </a:xfrm>
          <a:prstGeom prst="rect">
            <a:avLst/>
          </a:prstGeom>
          <a:solidFill>
            <a:srgbClr val="8A7D63"/>
          </a:solidFill>
        </p:spPr>
      </p:sp>
      <p:grpSp>
        <p:nvGrpSpPr>
          <p:cNvPr id="4" name="Group 4"/>
          <p:cNvGrpSpPr/>
          <p:nvPr/>
        </p:nvGrpSpPr>
        <p:grpSpPr>
          <a:xfrm>
            <a:off x="548640" y="731520"/>
            <a:ext cx="7126425" cy="1233513"/>
            <a:chOff x="0" y="0"/>
            <a:chExt cx="9501901" cy="16446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"/>
              <a:ext cx="9501901" cy="87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D9DFDB"/>
                  </a:solidFill>
                  <a:latin typeface="Montserrat Classic"/>
                </a:rPr>
                <a:t>TRABALHISTA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17965"/>
              <a:ext cx="8793282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D9DFDB"/>
                  </a:solidFill>
                  <a:latin typeface="Montserrat Classic"/>
                </a:rPr>
                <a:t>COMO TUDO COMEÇOU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4470489"/>
            <a:ext cx="2494918" cy="998929"/>
            <a:chOff x="0" y="0"/>
            <a:chExt cx="3326557" cy="1331905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3326557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1923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01867"/>
              <a:ext cx="332655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Conselho Nacional do Trabalho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3699" y="3657600"/>
            <a:ext cx="304800" cy="3048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A7D6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629341" y="4470489"/>
            <a:ext cx="2494918" cy="714449"/>
            <a:chOff x="0" y="0"/>
            <a:chExt cx="3326557" cy="95259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3326557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1941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01867"/>
              <a:ext cx="3326557" cy="350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Justiça do Trabalho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24400" y="3657600"/>
            <a:ext cx="304800" cy="3048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A7D63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710042" y="4470489"/>
            <a:ext cx="2494918" cy="998929"/>
            <a:chOff x="0" y="0"/>
            <a:chExt cx="3326557" cy="133190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57150"/>
              <a:ext cx="3326557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r>
                <a:rPr lang="en-US" sz="1760" b="0" i="0" spc="193">
                  <a:solidFill>
                    <a:srgbClr val="8A7D63"/>
                  </a:solidFill>
                  <a:latin typeface="Montserrat Classic"/>
                </a:rPr>
                <a:t>1943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01867"/>
              <a:ext cx="332655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D9DFDB"/>
                  </a:solidFill>
                  <a:latin typeface="Montserrat Light"/>
                </a:rPr>
                <a:t>Consolidação das Leis do Trabalho (CLT)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805101" y="3657600"/>
            <a:ext cx="304800" cy="3048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A7D63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413880" y="731520"/>
            <a:ext cx="791080" cy="790995"/>
            <a:chOff x="0" y="0"/>
            <a:chExt cx="1054773" cy="1054659"/>
          </a:xfrm>
        </p:grpSpPr>
        <p:sp>
          <p:nvSpPr>
            <p:cNvPr id="23" name="AutoShape 23"/>
            <p:cNvSpPr/>
            <p:nvPr/>
          </p:nvSpPr>
          <p:spPr>
            <a:xfrm>
              <a:off x="0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7504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00980" y="-134320"/>
            <a:ext cx="6644640" cy="8186013"/>
          </a:xfrm>
          <a:prstGeom prst="rect">
            <a:avLst/>
          </a:prstGeom>
          <a:solidFill>
            <a:srgbClr val="8A7D63"/>
          </a:solidFill>
        </p:spPr>
      </p:sp>
      <p:grpSp>
        <p:nvGrpSpPr>
          <p:cNvPr id="3" name="Group 3"/>
          <p:cNvGrpSpPr/>
          <p:nvPr/>
        </p:nvGrpSpPr>
        <p:grpSpPr>
          <a:xfrm>
            <a:off x="548640" y="2075434"/>
            <a:ext cx="3729841" cy="3164332"/>
            <a:chOff x="0" y="0"/>
            <a:chExt cx="4973122" cy="4219109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4868941" cy="3552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2"/>
                </a:lnSpc>
              </a:pPr>
              <a:r>
                <a:rPr lang="en-US" sz="4200" b="1" i="0" spc="37">
                  <a:solidFill>
                    <a:srgbClr val="212932"/>
                  </a:solidFill>
                  <a:latin typeface="Montserrat Classic"/>
                </a:rPr>
                <a:t>Recebidos e Julgados na Justiça do Trabalho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792389"/>
              <a:ext cx="4973122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i="0" spc="155">
                  <a:solidFill>
                    <a:srgbClr val="212932"/>
                  </a:solidFill>
                  <a:latin typeface="Montserrat Classic"/>
                </a:rPr>
                <a:t>Ano de 2019 (Até julho)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5000"/>
          </a:blip>
          <a:srcRect l="28483" r="28483"/>
          <a:stretch>
            <a:fillRect/>
          </a:stretch>
        </p:blipFill>
        <p:spPr>
          <a:xfrm>
            <a:off x="4575820" y="-207374"/>
            <a:ext cx="5177780" cy="8016444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195491" y="767187"/>
            <a:ext cx="3931674" cy="5816493"/>
          </a:xfrm>
          <a:prstGeom prst="rect">
            <a:avLst/>
          </a:prstGeom>
          <a:solidFill>
            <a:srgbClr val="212932"/>
          </a:solidFill>
        </p:spPr>
      </p:sp>
      <p:sp>
        <p:nvSpPr>
          <p:cNvPr id="8" name="TextBox 8"/>
          <p:cNvSpPr txBox="1"/>
          <p:nvPr/>
        </p:nvSpPr>
        <p:spPr>
          <a:xfrm>
            <a:off x="5858589" y="2744567"/>
            <a:ext cx="2612241" cy="237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b="0" i="0" spc="18">
                <a:solidFill>
                  <a:srgbClr val="D9DFDB"/>
                </a:solidFill>
                <a:latin typeface="Montserrat Light"/>
              </a:rPr>
              <a:t>R</a:t>
            </a:r>
            <a:r>
              <a:rPr lang="en-US" sz="1800" spc="18">
                <a:solidFill>
                  <a:srgbClr val="D9DFDB"/>
                </a:solidFill>
                <a:latin typeface="Montserrat Light"/>
              </a:rPr>
              <a:t>ecebidos 1.997.646</a:t>
            </a: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endParaRPr lang="en-US" sz="1800" spc="18">
              <a:solidFill>
                <a:srgbClr val="D9DFDB"/>
              </a:solidFill>
              <a:latin typeface="Montserrat Light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18">
                <a:solidFill>
                  <a:srgbClr val="D9DFDB"/>
                </a:solidFill>
                <a:latin typeface="Montserrat Light"/>
              </a:rPr>
              <a:t>Julgados 2.080.568</a:t>
            </a: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endParaRPr lang="en-US" sz="1800" spc="18">
              <a:solidFill>
                <a:srgbClr val="D9DFDB"/>
              </a:solidFill>
              <a:latin typeface="Montserrat Light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18">
                <a:solidFill>
                  <a:srgbClr val="D9DFDB"/>
                </a:solidFill>
                <a:latin typeface="Montserrat Light"/>
              </a:rPr>
              <a:t>Resíduo 1.727.356</a:t>
            </a: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endParaRPr lang="en-US" sz="1800" spc="18">
              <a:solidFill>
                <a:srgbClr val="D9DFDB"/>
              </a:solidFill>
              <a:latin typeface="Montserrat Light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  <a:buFont typeface="Arial"/>
              <a:buChar char="•"/>
            </a:pPr>
            <a:endParaRPr lang="en-US" sz="1800" spc="18">
              <a:solidFill>
                <a:srgbClr val="D9DFDB"/>
              </a:solidFill>
              <a:latin typeface="Montserrat Light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48640" y="767187"/>
            <a:ext cx="791080" cy="790995"/>
          </a:xfrm>
          <a:prstGeom prst="rect">
            <a:avLst/>
          </a:prstGeom>
          <a:solidFill>
            <a:srgbClr val="212932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1768" y="900272"/>
            <a:ext cx="524823" cy="5248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06002" y="1771446"/>
            <a:ext cx="4308089" cy="37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8"/>
              </a:lnSpc>
            </a:pPr>
            <a:r>
              <a:rPr lang="en-US" sz="2220">
                <a:solidFill>
                  <a:srgbClr val="000000"/>
                </a:solidFill>
                <a:latin typeface="Sanchez"/>
              </a:rPr>
              <a:t>COMPANY TALKS ORG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06002" y="2679333"/>
            <a:ext cx="4307353" cy="155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1"/>
              </a:lnSpc>
            </a:pPr>
            <a:r>
              <a:rPr lang="en-US" sz="4123">
                <a:solidFill>
                  <a:srgbClr val="4CBED0"/>
                </a:solidFill>
                <a:latin typeface="Sanchez"/>
              </a:rPr>
              <a:t>DIGITAL VS TRADITIONAL ADVERTISING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06002" y="4491127"/>
            <a:ext cx="4309098" cy="101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1"/>
              </a:lnSpc>
            </a:pPr>
            <a:r>
              <a:rPr lang="en-US" sz="1374" i="1" spc="41">
                <a:solidFill>
                  <a:srgbClr val="000000"/>
                </a:solidFill>
                <a:latin typeface="Open Sans"/>
              </a:rPr>
              <a:t>The increase in the use of mobile and programmatic has led digital advertising to continue ruling nearly all growth, when compared with traditional advertising.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583" r="55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1520" y="1609267"/>
            <a:ext cx="8290560" cy="14093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1520" y="4068469"/>
            <a:ext cx="8290560" cy="14923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583" r="55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1637" y="148251"/>
            <a:ext cx="8130443" cy="7018699"/>
            <a:chOff x="0" y="0"/>
            <a:chExt cx="10840590" cy="9358265"/>
          </a:xfrm>
        </p:grpSpPr>
        <p:sp>
          <p:nvSpPr>
            <p:cNvPr id="3" name="TextBox 3"/>
            <p:cNvSpPr txBox="1"/>
            <p:nvPr/>
          </p:nvSpPr>
          <p:spPr>
            <a:xfrm>
              <a:off x="1529828" y="1928667"/>
              <a:ext cx="7780934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29828" y="8938741"/>
              <a:ext cx="7780934" cy="41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9828" y="8109329"/>
              <a:ext cx="7780934" cy="41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2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65399"/>
              <a:ext cx="10840590" cy="4465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8000" b="1" i="0" spc="560">
                  <a:solidFill>
                    <a:srgbClr val="FFFFFF"/>
                  </a:solidFill>
                  <a:latin typeface="Montserrat Classic"/>
                </a:rPr>
                <a:t>SERÁ QUE ESSA É A SOLUÇÃO</a:t>
              </a:r>
              <a:r>
                <a:rPr lang="en-US" sz="8000" b="0" i="0" spc="560">
                  <a:solidFill>
                    <a:srgbClr val="FFFFFF"/>
                  </a:solidFill>
                  <a:latin typeface="Montserrat Classic"/>
                </a:rPr>
                <a:t>?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2877965" y="7637754"/>
              <a:ext cx="5084660" cy="69967"/>
            </a:xfrm>
            <a:prstGeom prst="rect">
              <a:avLst/>
            </a:prstGeom>
            <a:solidFill>
              <a:srgbClr val="8A7D63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4892909" y="0"/>
              <a:ext cx="1054773" cy="1054659"/>
            </a:xfrm>
            <a:prstGeom prst="rect">
              <a:avLst/>
            </a:prstGeom>
            <a:solidFill>
              <a:srgbClr val="8A7D63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70413" y="177447"/>
              <a:ext cx="699765" cy="69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4737" y="2733187"/>
            <a:ext cx="2088077" cy="3414728"/>
          </a:xfrm>
          <a:prstGeom prst="rect">
            <a:avLst/>
          </a:prstGeom>
          <a:solidFill>
            <a:srgbClr val="8A7D63">
              <a:alpha val="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584737" y="2554765"/>
            <a:ext cx="2088077" cy="1028418"/>
          </a:xfrm>
          <a:prstGeom prst="rect">
            <a:avLst/>
          </a:prstGeom>
          <a:solidFill>
            <a:srgbClr val="8A7D63"/>
          </a:solidFill>
        </p:spPr>
      </p:sp>
      <p:sp>
        <p:nvSpPr>
          <p:cNvPr id="4" name="TextBox 4"/>
          <p:cNvSpPr txBox="1"/>
          <p:nvPr/>
        </p:nvSpPr>
        <p:spPr>
          <a:xfrm>
            <a:off x="685401" y="2708345"/>
            <a:ext cx="1886748" cy="66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sz="1760" b="1" i="0" spc="193">
                <a:solidFill>
                  <a:srgbClr val="D9DFDB"/>
                </a:solidFill>
                <a:latin typeface="Montserrat Classic"/>
              </a:rPr>
              <a:t>TAXA DE DESEMPREGO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8129" y="4352817"/>
            <a:ext cx="1701292" cy="27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de 12,5 p 11,8%</a:t>
            </a:r>
          </a:p>
        </p:txBody>
      </p:sp>
      <p:sp>
        <p:nvSpPr>
          <p:cNvPr id="6" name="AutoShape 6"/>
          <p:cNvSpPr/>
          <p:nvPr/>
        </p:nvSpPr>
        <p:spPr>
          <a:xfrm>
            <a:off x="2750087" y="2733187"/>
            <a:ext cx="2088077" cy="3414728"/>
          </a:xfrm>
          <a:prstGeom prst="rect">
            <a:avLst/>
          </a:prstGeom>
          <a:solidFill>
            <a:srgbClr val="8A7D63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2750087" y="2554765"/>
            <a:ext cx="2088077" cy="1028418"/>
          </a:xfrm>
          <a:prstGeom prst="rect">
            <a:avLst/>
          </a:prstGeom>
          <a:solidFill>
            <a:srgbClr val="8A7D63"/>
          </a:solidFill>
        </p:spPr>
      </p:sp>
      <p:sp>
        <p:nvSpPr>
          <p:cNvPr id="8" name="TextBox 8"/>
          <p:cNvSpPr txBox="1"/>
          <p:nvPr/>
        </p:nvSpPr>
        <p:spPr>
          <a:xfrm>
            <a:off x="2850751" y="2708345"/>
            <a:ext cx="1886748" cy="66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sz="1760" b="1" i="0" spc="193">
                <a:solidFill>
                  <a:srgbClr val="D9DFDB"/>
                </a:solidFill>
                <a:latin typeface="Montserrat Classic"/>
              </a:rPr>
              <a:t>VAGAS DE EMPREGO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16101" y="4126674"/>
            <a:ext cx="1894684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6,4 milhões de estabelecimentos.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4928507" y="2706564"/>
            <a:ext cx="2088077" cy="3414728"/>
          </a:xfrm>
          <a:prstGeom prst="rect">
            <a:avLst/>
          </a:prstGeom>
          <a:solidFill>
            <a:srgbClr val="8A7D63">
              <a:alpha val="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4915437" y="2554765"/>
            <a:ext cx="2088077" cy="1028418"/>
          </a:xfrm>
          <a:prstGeom prst="rect">
            <a:avLst/>
          </a:prstGeom>
          <a:solidFill>
            <a:srgbClr val="8A7D63"/>
          </a:solidFill>
        </p:spPr>
      </p:sp>
      <p:sp>
        <p:nvSpPr>
          <p:cNvPr id="12" name="TextBox 12"/>
          <p:cNvSpPr txBox="1"/>
          <p:nvPr/>
        </p:nvSpPr>
        <p:spPr>
          <a:xfrm>
            <a:off x="5016101" y="2708345"/>
            <a:ext cx="1886748" cy="66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sz="1760" b="1" i="0" spc="193">
                <a:solidFill>
                  <a:srgbClr val="D9DFDB"/>
                </a:solidFill>
                <a:latin typeface="Montserrat Classic"/>
              </a:rPr>
              <a:t>EMPRESAS ATIVAS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074815" y="2745143"/>
            <a:ext cx="2088077" cy="3392425"/>
          </a:xfrm>
          <a:prstGeom prst="rect">
            <a:avLst/>
          </a:prstGeom>
          <a:solidFill>
            <a:srgbClr val="8A7D63">
              <a:alpha val="9803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7274179" y="3535558"/>
            <a:ext cx="1701292" cy="169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 99% são micro e pequenas empresas (MPE). = 52% dos empregos ou seja  (16,1 milhões).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080786" y="2554765"/>
            <a:ext cx="2088077" cy="1028418"/>
          </a:xfrm>
          <a:prstGeom prst="rect">
            <a:avLst/>
          </a:prstGeom>
          <a:solidFill>
            <a:srgbClr val="8A7D63"/>
          </a:solidFill>
        </p:spPr>
      </p:sp>
      <p:sp>
        <p:nvSpPr>
          <p:cNvPr id="16" name="TextBox 16"/>
          <p:cNvSpPr txBox="1"/>
          <p:nvPr/>
        </p:nvSpPr>
        <p:spPr>
          <a:xfrm>
            <a:off x="7181451" y="2878525"/>
            <a:ext cx="1886748" cy="323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sz="1760" b="0" i="0" spc="193">
                <a:solidFill>
                  <a:srgbClr val="D9DFDB"/>
                </a:solidFill>
                <a:latin typeface="Montserrat Classic"/>
              </a:rPr>
              <a:t>EMPREGOS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8129" y="974217"/>
            <a:ext cx="8300754" cy="61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8"/>
              </a:lnSpc>
            </a:pPr>
            <a:r>
              <a:rPr lang="en-US" sz="3800" b="1" i="0" spc="110">
                <a:solidFill>
                  <a:srgbClr val="D9DFDB"/>
                </a:solidFill>
                <a:latin typeface="Montserrat Classic"/>
              </a:rPr>
              <a:t>OLHEM ESSES FATOS: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108427" y="6706814"/>
            <a:ext cx="9970455" cy="407268"/>
            <a:chOff x="0" y="0"/>
            <a:chExt cx="13293940" cy="543024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13293940" cy="69967"/>
            </a:xfrm>
            <a:prstGeom prst="rect">
              <a:avLst/>
            </a:prstGeom>
            <a:solidFill>
              <a:srgbClr val="8A7D6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20997" y="253676"/>
              <a:ext cx="11251945" cy="28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 b="0" i="0" spc="104">
                  <a:solidFill>
                    <a:srgbClr val="D9DFDB"/>
                  </a:solidFill>
                  <a:latin typeface="Montserrat Classic"/>
                </a:rPr>
                <a:t>GICELLI PAIXÃO - 2019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3608" y="3811165"/>
            <a:ext cx="733036" cy="53878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778129" y="5304000"/>
            <a:ext cx="1701292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PNAD : Ago_2019</a:t>
            </a:r>
          </a:p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Trimestre móvel: mai-jun-jul/2019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43479" y="4096912"/>
            <a:ext cx="1894684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48,4 mil vagas de trabalho formal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43479" y="5588480"/>
            <a:ext cx="1701292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FONTE: Agencia Brasil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09494" y="5617055"/>
            <a:ext cx="1701292" cy="27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FONTE: Sebrae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68208" y="5617055"/>
            <a:ext cx="1701292" cy="27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D9DFDB"/>
                </a:solidFill>
                <a:latin typeface="Montserrat Light"/>
              </a:rPr>
              <a:t>FONTE: Sebrae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07360"/>
            <a:ext cx="9753600" cy="4397062"/>
            <a:chOff x="0" y="0"/>
            <a:chExt cx="13004800" cy="58627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rcRect l="1095" r="1095" b="10940"/>
            <a:stretch>
              <a:fillRect/>
            </a:stretch>
          </p:blipFill>
          <p:spPr>
            <a:xfrm>
              <a:off x="0" y="0"/>
              <a:ext cx="4289778" cy="586274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rcRect l="3783" r="3783" b="15834"/>
            <a:stretch>
              <a:fillRect/>
            </a:stretch>
          </p:blipFill>
          <p:spPr>
            <a:xfrm>
              <a:off x="4357511" y="0"/>
              <a:ext cx="4289778" cy="586274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40000"/>
            </a:blip>
            <a:srcRect l="25625" r="25625"/>
            <a:stretch>
              <a:fillRect/>
            </a:stretch>
          </p:blipFill>
          <p:spPr>
            <a:xfrm>
              <a:off x="8715022" y="0"/>
              <a:ext cx="4289778" cy="586274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354413" y="488313"/>
            <a:ext cx="7044773" cy="2153358"/>
            <a:chOff x="0" y="0"/>
            <a:chExt cx="9393031" cy="2871144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9393031" cy="426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 b="1" i="0" spc="155">
                  <a:solidFill>
                    <a:srgbClr val="8A7D63"/>
                  </a:solidFill>
                  <a:latin typeface="Montserrat Classic"/>
                </a:rPr>
                <a:t>E quanto as outras relações de trabalho</a:t>
              </a:r>
              <a:r>
                <a:rPr lang="en-US" sz="2100" b="0" i="0" spc="155">
                  <a:solidFill>
                    <a:srgbClr val="8A7D63"/>
                  </a:solidFill>
                  <a:latin typeface="Montserrat Classic"/>
                </a:rPr>
                <a:t>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36368"/>
              <a:ext cx="9393031" cy="2234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b="0" i="0" spc="18">
                  <a:solidFill>
                    <a:srgbClr val="D9DFDB"/>
                  </a:solidFill>
                  <a:latin typeface="Montserrat Light"/>
                </a:rPr>
                <a:t>Motoristas parceiros no Brasil da UBER são +600 mil, segundo a própria UBER</a:t>
              </a:r>
            </a:p>
            <a:p>
              <a:pPr algn="ctr">
                <a:lnSpc>
                  <a:spcPts val="2700"/>
                </a:lnSpc>
              </a:pPr>
              <a:endParaRPr lang="en-US" sz="1800" b="0" i="0" spc="18">
                <a:solidFill>
                  <a:srgbClr val="D9DFDB"/>
                </a:solidFill>
                <a:latin typeface="Montserrat Light"/>
              </a:endParaRPr>
            </a:p>
            <a:p>
              <a:pPr algn="ctr">
                <a:lnSpc>
                  <a:spcPts val="2700"/>
                </a:lnSpc>
              </a:pPr>
              <a:r>
                <a:rPr lang="en-US" sz="1800" b="0" i="0" spc="18">
                  <a:solidFill>
                    <a:srgbClr val="D9DFDB"/>
                  </a:solidFill>
                  <a:latin typeface="Montserrat Light"/>
                </a:rPr>
                <a:t>Cerca de 5,5 milhões de brasileiros entregam mercadorias para garantir o orçamento no fim do mês, segundo a Fipe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604</Words>
  <Application>Microsoft Office PowerPoint</Application>
  <PresentationFormat>Personalizar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Sanchez</vt:lpstr>
      <vt:lpstr>Montserrat Light</vt:lpstr>
      <vt:lpstr>Arimo</vt:lpstr>
      <vt:lpstr>Calibri</vt:lpstr>
      <vt:lpstr>Montserrat Classic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1 - Workshop trabalhista</dc:title>
  <cp:lastModifiedBy>Sony</cp:lastModifiedBy>
  <cp:revision>3</cp:revision>
  <dcterms:created xsi:type="dcterms:W3CDTF">2006-08-16T00:00:00Z</dcterms:created>
  <dcterms:modified xsi:type="dcterms:W3CDTF">2019-10-19T22:05:35Z</dcterms:modified>
  <dc:identifier>DADlYC5SmQg</dc:identifier>
</cp:coreProperties>
</file>